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058400" cy="7772400"/>
  <p:notesSz cx="10058400" cy="7772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844" autoAdjust="0"/>
  </p:normalViewPr>
  <p:slideViewPr>
    <p:cSldViewPr>
      <p:cViewPr>
        <p:scale>
          <a:sx n="60" d="100"/>
          <a:sy n="60" d="100"/>
        </p:scale>
        <p:origin x="754" y="-1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0" dirty="0"/>
              <a:t>2-RIS-AR-xxx/V.00/xx-xxx-2019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65" dirty="0"/>
              <a:t>Página </a:t>
            </a:r>
            <a:fld id="{81D60167-4931-47E6-BA6A-407CBD079E47}" type="slidenum">
              <a:rPr spc="-45" dirty="0"/>
              <a:t>‹Nº›</a:t>
            </a:fld>
            <a:r>
              <a:rPr spc="-45" dirty="0"/>
              <a:t> de</a:t>
            </a:r>
            <a:r>
              <a:rPr spc="-100" dirty="0"/>
              <a:t> </a:t>
            </a:r>
            <a:r>
              <a:rPr spc="-45" dirty="0"/>
              <a:t>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0" dirty="0"/>
              <a:t>2-RIS-AR-xxx/V.00/xx-xxx-2019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65" dirty="0"/>
              <a:t>Página </a:t>
            </a:r>
            <a:fld id="{81D60167-4931-47E6-BA6A-407CBD079E47}" type="slidenum">
              <a:rPr spc="-45" dirty="0"/>
              <a:t>‹Nº›</a:t>
            </a:fld>
            <a:r>
              <a:rPr spc="-45" dirty="0"/>
              <a:t> de</a:t>
            </a:r>
            <a:r>
              <a:rPr spc="-100" dirty="0"/>
              <a:t> </a:t>
            </a:r>
            <a:r>
              <a:rPr spc="-45" dirty="0"/>
              <a:t>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0" dirty="0"/>
              <a:t>2-RIS-AR-xxx/V.00/xx-xxx-2019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65" dirty="0"/>
              <a:t>Página </a:t>
            </a:r>
            <a:fld id="{81D60167-4931-47E6-BA6A-407CBD079E47}" type="slidenum">
              <a:rPr spc="-45" dirty="0"/>
              <a:t>‹Nº›</a:t>
            </a:fld>
            <a:r>
              <a:rPr spc="-45" dirty="0"/>
              <a:t> de</a:t>
            </a:r>
            <a:r>
              <a:rPr spc="-100" dirty="0"/>
              <a:t> </a:t>
            </a:r>
            <a:r>
              <a:rPr spc="-45" dirty="0"/>
              <a:t>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0" dirty="0"/>
              <a:t>2-RIS-AR-xxx/V.00/xx-xxx-2019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65" dirty="0"/>
              <a:t>Página </a:t>
            </a:r>
            <a:fld id="{81D60167-4931-47E6-BA6A-407CBD079E47}" type="slidenum">
              <a:rPr spc="-45" dirty="0"/>
              <a:t>‹Nº›</a:t>
            </a:fld>
            <a:r>
              <a:rPr spc="-45" dirty="0"/>
              <a:t> de</a:t>
            </a:r>
            <a:r>
              <a:rPr spc="-100" dirty="0"/>
              <a:t> </a:t>
            </a:r>
            <a:r>
              <a:rPr spc="-45" dirty="0"/>
              <a:t>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0" dirty="0"/>
              <a:t>2-RIS-AR-xxx/V.00/xx-xxx-2019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65" dirty="0"/>
              <a:t>Página </a:t>
            </a:r>
            <a:fld id="{81D60167-4931-47E6-BA6A-407CBD079E47}" type="slidenum">
              <a:rPr spc="-45" dirty="0"/>
              <a:t>‹Nº›</a:t>
            </a:fld>
            <a:r>
              <a:rPr spc="-45" dirty="0"/>
              <a:t> de</a:t>
            </a:r>
            <a:r>
              <a:rPr spc="-100" dirty="0"/>
              <a:t> </a:t>
            </a:r>
            <a:r>
              <a:rPr spc="-45" dirty="0"/>
              <a:t>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4500" y="6873875"/>
            <a:ext cx="1456055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50" dirty="0"/>
              <a:t>2-RIS-AR-xxx/V.00/xx-xxx-2019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096852" y="6873875"/>
            <a:ext cx="760729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65" dirty="0"/>
              <a:t>Página </a:t>
            </a:r>
            <a:fld id="{81D60167-4931-47E6-BA6A-407CBD079E47}" type="slidenum">
              <a:rPr spc="-45" dirty="0"/>
              <a:t>‹Nº›</a:t>
            </a:fld>
            <a:r>
              <a:rPr spc="-45" dirty="0"/>
              <a:t> de</a:t>
            </a:r>
            <a:r>
              <a:rPr spc="-100" dirty="0"/>
              <a:t> </a:t>
            </a:r>
            <a:r>
              <a:rPr spc="-45" dirty="0"/>
              <a:t>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epto.de/que-es-un-conjunt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concepto.de/observacion-cientifica/" TargetMode="External"/><Relationship Id="rId4" Type="http://schemas.openxmlformats.org/officeDocument/2006/relationships/hyperlink" Target="https://concepto.de/conocimiento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07685" y="1402779"/>
            <a:ext cx="3123182" cy="3321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40"/>
              </a:spcBef>
            </a:pPr>
            <a:endParaRPr lang="es-ES" sz="115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</a:pPr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La epistemología como ciencia de estudio del conocimiento, se concentra en los métodos y teorías para abordar</a:t>
            </a:r>
          </a:p>
          <a:p>
            <a:pPr algn="just">
              <a:lnSpc>
                <a:spcPct val="100000"/>
              </a:lnSpc>
            </a:pPr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los objetos de estudio. Como lo planta Tamayo (2008) es imposible hacer cualquier planteamiento científico a</a:t>
            </a:r>
          </a:p>
          <a:p>
            <a:pPr algn="just">
              <a:lnSpc>
                <a:spcPct val="100000"/>
              </a:lnSpc>
            </a:pPr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espaldas de la ciencia, en ese sentido, el punto de partida de la ciencia es la realidad, que mediante de la</a:t>
            </a:r>
          </a:p>
          <a:p>
            <a:pPr algn="just">
              <a:lnSpc>
                <a:spcPct val="100000"/>
              </a:lnSpc>
            </a:pPr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investigación permite llegar a la ciencia.</a:t>
            </a:r>
          </a:p>
          <a:p>
            <a:pPr>
              <a:lnSpc>
                <a:spcPct val="100000"/>
              </a:lnSpc>
            </a:pPr>
            <a:endParaRPr lang="es-ES" sz="115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07685" y="7467600"/>
            <a:ext cx="8220075" cy="0"/>
          </a:xfrm>
          <a:custGeom>
            <a:avLst/>
            <a:gdLst/>
            <a:ahLst/>
            <a:cxnLst/>
            <a:rect l="l" t="t" r="r" b="b"/>
            <a:pathLst>
              <a:path w="8220075">
                <a:moveTo>
                  <a:pt x="0" y="0"/>
                </a:moveTo>
                <a:lnTo>
                  <a:pt x="8220075" y="0"/>
                </a:lnTo>
              </a:path>
            </a:pathLst>
          </a:custGeom>
          <a:ln w="38100">
            <a:solidFill>
              <a:srgbClr val="6124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xfrm>
            <a:off x="4142719" y="7273925"/>
            <a:ext cx="760729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65" dirty="0"/>
              <a:t>Página </a:t>
            </a:r>
            <a:fld id="{81D60167-4931-47E6-BA6A-407CBD079E47}" type="slidenum">
              <a:rPr spc="-45" dirty="0"/>
              <a:t>1</a:t>
            </a:fld>
            <a:r>
              <a:rPr spc="-45" dirty="0"/>
              <a:t> de</a:t>
            </a:r>
            <a:r>
              <a:rPr spc="-100" dirty="0"/>
              <a:t> </a:t>
            </a:r>
            <a:r>
              <a:rPr lang="es-CO" spc="-45" dirty="0"/>
              <a:t>10</a:t>
            </a:r>
            <a:endParaRPr spc="-45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6B8877C-57EE-4000-9C58-F4FF51A8006A}"/>
              </a:ext>
            </a:extLst>
          </p:cNvPr>
          <p:cNvSpPr txBox="1"/>
          <p:nvPr/>
        </p:nvSpPr>
        <p:spPr>
          <a:xfrm>
            <a:off x="1245849" y="635982"/>
            <a:ext cx="7476442" cy="80021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s-CO" sz="1400" b="1" spc="-40" dirty="0">
              <a:latin typeface="Arial"/>
              <a:cs typeface="Arial"/>
            </a:endParaRPr>
          </a:p>
          <a:p>
            <a:pPr algn="ctr"/>
            <a:r>
              <a:rPr lang="es-CO" b="1" spc="-40" dirty="0">
                <a:cs typeface="Arial"/>
              </a:rPr>
              <a:t>EPISTEMOLOGIA</a:t>
            </a:r>
          </a:p>
          <a:p>
            <a:pPr algn="ctr"/>
            <a:endParaRPr lang="es-CO" sz="1400" b="1" spc="-40" dirty="0">
              <a:latin typeface="Arial"/>
              <a:cs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FAC1219-054E-45CF-BBC3-8F7F43AD7A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318" y="1927085"/>
            <a:ext cx="4657398" cy="189593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B8CD2BB-634A-47EE-A701-A9C6A608E7D0}"/>
              </a:ext>
            </a:extLst>
          </p:cNvPr>
          <p:cNvSpPr txBox="1"/>
          <p:nvPr/>
        </p:nvSpPr>
        <p:spPr>
          <a:xfrm>
            <a:off x="2131740" y="4480264"/>
            <a:ext cx="2667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consiste en aquello que existe, lo que podemos percibir o captar por medio de nuestros sentidos. Es la forma cómo podemos ver algo. La realidad, es la existencia verdadera y efectiva de las cosas</a:t>
            </a:r>
            <a:endParaRPr lang="es-CO" sz="1600" dirty="0">
              <a:latin typeface="Goudy Old Style" panose="02020502050305020303" pitchFamily="18" charset="0"/>
              <a:cs typeface="Times New Roman"/>
            </a:endParaRPr>
          </a:p>
        </p:txBody>
      </p: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C3971D2C-F26A-4820-8000-AFD1FC9EC368}"/>
              </a:ext>
            </a:extLst>
          </p:cNvPr>
          <p:cNvCxnSpPr>
            <a:cxnSpLocks/>
          </p:cNvCxnSpPr>
          <p:nvPr/>
        </p:nvCxnSpPr>
        <p:spPr>
          <a:xfrm flipH="1">
            <a:off x="4336370" y="3442882"/>
            <a:ext cx="647700" cy="10146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D77E0E3-7492-431A-A195-E534639933D6}"/>
              </a:ext>
            </a:extLst>
          </p:cNvPr>
          <p:cNvSpPr txBox="1"/>
          <p:nvPr/>
        </p:nvSpPr>
        <p:spPr>
          <a:xfrm>
            <a:off x="4903448" y="5755420"/>
            <a:ext cx="28974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Se dice que la investigación es una forma sistemática para describir, explicar, predecir y controlar el fenómeno observado. La investigación involucra métodos inductivos y deductivos</a:t>
            </a:r>
            <a:endParaRPr lang="es-CO" sz="1600" dirty="0">
              <a:latin typeface="Goudy Old Style" panose="02020502050305020303" pitchFamily="18" charset="0"/>
              <a:cs typeface="Times New Roman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7E48A39-FDE0-40EA-B765-0D03B56C0C12}"/>
              </a:ext>
            </a:extLst>
          </p:cNvPr>
          <p:cNvSpPr txBox="1"/>
          <p:nvPr/>
        </p:nvSpPr>
        <p:spPr>
          <a:xfrm>
            <a:off x="7228136" y="3967939"/>
            <a:ext cx="26670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Es el </a:t>
            </a:r>
            <a:r>
              <a:rPr lang="es-ES" sz="1600" dirty="0">
                <a:latin typeface="Goudy Old Style" panose="02020502050305020303" pitchFamily="18" charset="0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conjunto</a:t>
            </a:r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 de </a:t>
            </a:r>
            <a:r>
              <a:rPr lang="es-ES" sz="1600" dirty="0" err="1">
                <a:latin typeface="Goudy Old Style" panose="02020502050305020303" pitchFamily="18" charset="0"/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conocimie</a:t>
            </a:r>
            <a:r>
              <a:rPr lang="es-ES" sz="1600" dirty="0">
                <a:latin typeface="Goudy Old Style" panose="02020502050305020303" pitchFamily="18" charset="0"/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  </a:t>
            </a:r>
            <a:r>
              <a:rPr lang="es-ES" sz="1600" dirty="0" err="1">
                <a:latin typeface="Goudy Old Style" panose="02020502050305020303" pitchFamily="18" charset="0"/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ntos</a:t>
            </a:r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 que se organizan de forma sistemática obtenidos a partir de la </a:t>
            </a:r>
            <a:r>
              <a:rPr lang="es-ES" sz="1600" dirty="0">
                <a:latin typeface="Goudy Old Style" panose="02020502050305020303" pitchFamily="18" charset="0"/>
                <a:cs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observación</a:t>
            </a:r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, experimentación y razonamiento dentro de áreas específicas.</a:t>
            </a:r>
            <a:endParaRPr lang="es-CO" sz="1600" dirty="0">
              <a:latin typeface="Goudy Old Style" panose="02020502050305020303" pitchFamily="18" charset="0"/>
              <a:cs typeface="Times New Roman"/>
            </a:endParaRP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286A7C76-55CC-4CAB-A9B0-D1E155F5F88C}"/>
              </a:ext>
            </a:extLst>
          </p:cNvPr>
          <p:cNvCxnSpPr>
            <a:cxnSpLocks/>
          </p:cNvCxnSpPr>
          <p:nvPr/>
        </p:nvCxnSpPr>
        <p:spPr>
          <a:xfrm flipH="1">
            <a:off x="6352178" y="3705410"/>
            <a:ext cx="353422" cy="19050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EFB3AEC8-09AF-4DBB-B877-87D5FA8A7B82}"/>
              </a:ext>
            </a:extLst>
          </p:cNvPr>
          <p:cNvCxnSpPr>
            <a:cxnSpLocks/>
          </p:cNvCxnSpPr>
          <p:nvPr/>
        </p:nvCxnSpPr>
        <p:spPr>
          <a:xfrm>
            <a:off x="8382000" y="3442882"/>
            <a:ext cx="76200" cy="5250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613091" y="7446659"/>
            <a:ext cx="8220075" cy="0"/>
          </a:xfrm>
          <a:custGeom>
            <a:avLst/>
            <a:gdLst/>
            <a:ahLst/>
            <a:cxnLst/>
            <a:rect l="l" t="t" r="r" b="b"/>
            <a:pathLst>
              <a:path w="8220075">
                <a:moveTo>
                  <a:pt x="0" y="0"/>
                </a:moveTo>
                <a:lnTo>
                  <a:pt x="8220075" y="0"/>
                </a:lnTo>
              </a:path>
            </a:pathLst>
          </a:custGeom>
          <a:ln w="38100">
            <a:solidFill>
              <a:srgbClr val="6124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xfrm>
            <a:off x="4854452" y="7306960"/>
            <a:ext cx="760729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65" dirty="0"/>
              <a:t>Página </a:t>
            </a:r>
            <a:fld id="{81D60167-4931-47E6-BA6A-407CBD079E47}" type="slidenum">
              <a:rPr spc="-45" dirty="0"/>
              <a:t>2</a:t>
            </a:fld>
            <a:r>
              <a:rPr spc="-45" dirty="0"/>
              <a:t> de</a:t>
            </a:r>
            <a:r>
              <a:rPr spc="-100" dirty="0"/>
              <a:t> </a:t>
            </a:r>
            <a:r>
              <a:rPr lang="es-CO" spc="-45" dirty="0"/>
              <a:t>10</a:t>
            </a:r>
            <a:endParaRPr spc="-45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85AC2E0-D5AB-470A-B8A0-C2A4B6796362}"/>
              </a:ext>
            </a:extLst>
          </p:cNvPr>
          <p:cNvSpPr txBox="1"/>
          <p:nvPr/>
        </p:nvSpPr>
        <p:spPr>
          <a:xfrm>
            <a:off x="3033978" y="2741463"/>
            <a:ext cx="3349319" cy="80021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s-CO" sz="1400" b="1" spc="-40" dirty="0">
              <a:latin typeface="Arial"/>
              <a:cs typeface="Arial"/>
            </a:endParaRPr>
          </a:p>
          <a:p>
            <a:pPr algn="ctr"/>
            <a:r>
              <a:rPr lang="es-CO" b="1" spc="-40" dirty="0">
                <a:cs typeface="Arial"/>
              </a:rPr>
              <a:t>PARADIGMA DE LA CIENCIA </a:t>
            </a:r>
          </a:p>
          <a:p>
            <a:pPr algn="ctr"/>
            <a:endParaRPr lang="es-CO" sz="1400" b="1" spc="-40" dirty="0">
              <a:latin typeface="Arial"/>
              <a:cs typeface="Arial"/>
            </a:endParaRP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C54F3A5A-0654-4C70-A8C9-7AC66456E6EE}"/>
              </a:ext>
            </a:extLst>
          </p:cNvPr>
          <p:cNvSpPr/>
          <p:nvPr/>
        </p:nvSpPr>
        <p:spPr>
          <a:xfrm>
            <a:off x="176859" y="856589"/>
            <a:ext cx="1447800" cy="1051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950733A9-A0C8-43F6-BE81-C4CD94DEEBA8}"/>
              </a:ext>
            </a:extLst>
          </p:cNvPr>
          <p:cNvSpPr/>
          <p:nvPr/>
        </p:nvSpPr>
        <p:spPr>
          <a:xfrm rot="10800000">
            <a:off x="2738779" y="4650429"/>
            <a:ext cx="1600200" cy="1020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F5AB739D-BE80-491D-A4EB-C2446E3F5B99}"/>
              </a:ext>
            </a:extLst>
          </p:cNvPr>
          <p:cNvSpPr/>
          <p:nvPr/>
        </p:nvSpPr>
        <p:spPr>
          <a:xfrm>
            <a:off x="6254141" y="823497"/>
            <a:ext cx="1447800" cy="1051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8ADB6F1C-68E5-41FA-8E8C-848E91F0494C}"/>
              </a:ext>
            </a:extLst>
          </p:cNvPr>
          <p:cNvSpPr/>
          <p:nvPr/>
        </p:nvSpPr>
        <p:spPr>
          <a:xfrm rot="5400000">
            <a:off x="6326546" y="3045192"/>
            <a:ext cx="1616074" cy="10515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O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ADC7421-8792-41A0-99C6-44BD4794AEC6}"/>
              </a:ext>
            </a:extLst>
          </p:cNvPr>
          <p:cNvSpPr txBox="1"/>
          <p:nvPr/>
        </p:nvSpPr>
        <p:spPr>
          <a:xfrm>
            <a:off x="176859" y="11800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dirty="0">
                <a:latin typeface="Goudy Old Style" panose="02020502050305020303" pitchFamily="18" charset="0"/>
                <a:cs typeface="Times New Roman"/>
              </a:rPr>
              <a:t>POSITIVISMO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F84066B-BCEC-4AAD-A008-7DDA71AA6834}"/>
              </a:ext>
            </a:extLst>
          </p:cNvPr>
          <p:cNvSpPr txBox="1"/>
          <p:nvPr/>
        </p:nvSpPr>
        <p:spPr>
          <a:xfrm>
            <a:off x="2726079" y="4994232"/>
            <a:ext cx="1914219" cy="339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dirty="0">
                <a:latin typeface="Goudy Old Style" panose="02020502050305020303" pitchFamily="18" charset="0"/>
                <a:cs typeface="Times New Roman"/>
              </a:rPr>
              <a:t>PRAGMATISMO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CE63CF4-BD64-47D6-9A32-2A6F25628C00}"/>
              </a:ext>
            </a:extLst>
          </p:cNvPr>
          <p:cNvSpPr txBox="1"/>
          <p:nvPr/>
        </p:nvSpPr>
        <p:spPr>
          <a:xfrm>
            <a:off x="6986323" y="2716892"/>
            <a:ext cx="29652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050" dirty="0">
                <a:latin typeface="Goudy Old Style" panose="02020502050305020303" pitchFamily="18" charset="0"/>
                <a:cs typeface="Times New Roman"/>
              </a:rPr>
              <a:t>RELATI</a:t>
            </a:r>
          </a:p>
          <a:p>
            <a:pPr algn="just"/>
            <a:r>
              <a:rPr lang="es-CO" sz="1050" dirty="0">
                <a:latin typeface="Goudy Old Style" panose="02020502050305020303" pitchFamily="18" charset="0"/>
                <a:cs typeface="Times New Roman"/>
              </a:rPr>
              <a:t>VISMO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0969665-DC73-4AB6-ACAA-5D760100D990}"/>
              </a:ext>
            </a:extLst>
          </p:cNvPr>
          <p:cNvSpPr txBox="1"/>
          <p:nvPr/>
        </p:nvSpPr>
        <p:spPr>
          <a:xfrm>
            <a:off x="6254141" y="1168540"/>
            <a:ext cx="13252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dirty="0">
                <a:latin typeface="Goudy Old Style" panose="02020502050305020303" pitchFamily="18" charset="0"/>
                <a:cs typeface="Times New Roman"/>
              </a:rPr>
              <a:t>REALISMOS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0064ED7-DAFA-4684-9E09-D825C6DD1DCA}"/>
              </a:ext>
            </a:extLst>
          </p:cNvPr>
          <p:cNvSpPr txBox="1"/>
          <p:nvPr/>
        </p:nvSpPr>
        <p:spPr>
          <a:xfrm>
            <a:off x="1674558" y="177028"/>
            <a:ext cx="4566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>
                <a:latin typeface="Goudy Old Style" panose="02020502050305020303" pitchFamily="18" charset="0"/>
                <a:cs typeface="Times New Roman"/>
              </a:rPr>
              <a:t>Este positivismo lógico, que se asienta sobre factores epistémicos, hechos empíricos y razonamiento lógico    * </a:t>
            </a:r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Hace hincapié en la verificación </a:t>
            </a:r>
          </a:p>
          <a:p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*Cultiva en exceso la observación.</a:t>
            </a:r>
          </a:p>
          <a:p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* Es contrario a la causación. No es necesario buscar causas en la naturaleza, tan sólo regularidades del tipo antecedente-consecuente.</a:t>
            </a:r>
          </a:p>
          <a:p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*No da suficiente importancia a las explicaciones científicas.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4B946F0-3712-4C2C-8C12-F3FA63C0855C}"/>
              </a:ext>
            </a:extLst>
          </p:cNvPr>
          <p:cNvSpPr txBox="1"/>
          <p:nvPr/>
        </p:nvSpPr>
        <p:spPr>
          <a:xfrm>
            <a:off x="5904701" y="4436511"/>
            <a:ext cx="33493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Considera a la ciencia ante todo una actividad social y humana, una más de las emprendidas por la humanidad para lograr conocimientos sobre el mundo, y, por tanto, se la contempla como una vía más de conocimiento</a:t>
            </a:r>
          </a:p>
          <a:p>
            <a:pPr algn="just"/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Aspectos personales (intereses, creencias propias) y contextuales (sociales, relacionales, políticos, económicos)</a:t>
            </a:r>
            <a:endParaRPr lang="es-CO" sz="1600" dirty="0">
              <a:latin typeface="Goudy Old Style" panose="02020502050305020303" pitchFamily="18" charset="0"/>
              <a:cs typeface="Times New Roman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0532FF0-B486-4E52-AFE0-28F485C179C4}"/>
              </a:ext>
            </a:extLst>
          </p:cNvPr>
          <p:cNvSpPr txBox="1"/>
          <p:nvPr/>
        </p:nvSpPr>
        <p:spPr>
          <a:xfrm>
            <a:off x="370864" y="4598979"/>
            <a:ext cx="23552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Goudy Old Style" panose="02020502050305020303" pitchFamily="18" charset="0"/>
                <a:cs typeface="Times New Roman"/>
              </a:rPr>
              <a:t>es propio del realismo metafísico y del realismo científico. e caracterizan por considerar la ciencia un instrumento cuyo objetivo es producir teorías capaces de superar contrastes empíricos más exigentes, lo que las hace más fiables</a:t>
            </a:r>
            <a:endParaRPr lang="es-CO" sz="1600" dirty="0">
              <a:latin typeface="Goudy Old Style" panose="02020502050305020303" pitchFamily="18" charset="0"/>
              <a:cs typeface="Times New Roman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A5B7D08-1D37-4E82-916B-B99799FCC908}"/>
              </a:ext>
            </a:extLst>
          </p:cNvPr>
          <p:cNvSpPr txBox="1"/>
          <p:nvPr/>
        </p:nvSpPr>
        <p:spPr>
          <a:xfrm>
            <a:off x="7860507" y="258070"/>
            <a:ext cx="20210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latin typeface="Goudy Old Style" panose="02020502050305020303" pitchFamily="18" charset="0"/>
                <a:cs typeface="Times New Roman"/>
              </a:rPr>
              <a:t>Acepta las cosas como son y entenderlas en su desempeño a partir del descubrimiento de ciertos </a:t>
            </a:r>
            <a:r>
              <a:rPr lang="es-ES" sz="1200" dirty="0" err="1">
                <a:latin typeface="Goudy Old Style" panose="02020502050305020303" pitchFamily="18" charset="0"/>
                <a:cs typeface="Times New Roman"/>
              </a:rPr>
              <a:t>principiosque</a:t>
            </a:r>
            <a:r>
              <a:rPr lang="es-ES" sz="1200" dirty="0">
                <a:latin typeface="Goudy Old Style" panose="02020502050305020303" pitchFamily="18" charset="0"/>
                <a:cs typeface="Times New Roman"/>
              </a:rPr>
              <a:t> las ordenan     es lo esencial, ya que </a:t>
            </a:r>
            <a:r>
              <a:rPr lang="es-ES" sz="1200" dirty="0" err="1">
                <a:latin typeface="Goudy Old Style" panose="02020502050305020303" pitchFamily="18" charset="0"/>
                <a:cs typeface="Times New Roman"/>
              </a:rPr>
              <a:t>rigenlos</a:t>
            </a:r>
            <a:r>
              <a:rPr lang="es-ES" sz="1200" dirty="0">
                <a:latin typeface="Goudy Old Style" panose="02020502050305020303" pitchFamily="18" charset="0"/>
                <a:cs typeface="Times New Roman"/>
              </a:rPr>
              <a:t> fenómenos internacionales con entera prescindencia de la opinión o los sentimientos </a:t>
            </a:r>
            <a:r>
              <a:rPr lang="es-ES" sz="1200" dirty="0" err="1">
                <a:latin typeface="Goudy Old Style" panose="02020502050305020303" pitchFamily="18" charset="0"/>
                <a:cs typeface="Times New Roman"/>
              </a:rPr>
              <a:t>delobservador</a:t>
            </a:r>
            <a:endParaRPr lang="es-CO" sz="1200" dirty="0">
              <a:latin typeface="Goudy Old Style" panose="02020502050305020303" pitchFamily="18" charset="0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2232</TotalTime>
  <Words>376</Words>
  <Application>Microsoft Office PowerPoint</Application>
  <PresentationFormat>Personalizado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Goudy Old Style</vt:lpstr>
      <vt:lpstr>Times New Roman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Yesenia Tatiana Sulvara Bastidas</dc:creator>
  <cp:lastModifiedBy>Yesenia Tatiana Sulvara Bastidas</cp:lastModifiedBy>
  <cp:revision>46</cp:revision>
  <dcterms:created xsi:type="dcterms:W3CDTF">2019-10-22T16:45:58Z</dcterms:created>
  <dcterms:modified xsi:type="dcterms:W3CDTF">2020-03-02T20:35:24Z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2019-10-21T00:00:00Z</vt:filetime>
  </property>
  <property fmtid="{D5CDD505-2E9C-101B-9397-08002B2CF9AE}" pid="3" name="LastSaved">
    <vt:filetime>2019-10-22T00:00:00Z</vt:filetime>
  </property>
</Properties>
</file>